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kompassnrw.pages.dev/pergola-oder-terrassenueberdachung-holz-funktionsvergleich/" TargetMode="External"/><Relationship Id="rId3" Type="http://schemas.openxmlformats.org/officeDocument/2006/relationships/hyperlink" Target="https://holzkompassnrw.pages.dev/dateien/minimax-3402767f06fa853d3aeb936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Pergola oder Terrassenüberdachung aus Holz: Funktionsvergleich statt Optik · Erklärende Präsentation</a:t>
            </a:r>
          </a:p>
        </p:txBody>
      </p:sp>
      <p:sp>
        <p:nvSpPr>
          <p:cNvPr id="3" name="Content Placeholder 2"/>
          <p:cNvSpPr>
            <a:spLocks noGrp="1"/>
          </p:cNvSpPr>
          <p:nvPr>
            <p:ph idx="1"/>
          </p:nvPr>
        </p:nvSpPr>
        <p:spPr/>
        <p:txBody>
          <a:bodyPr/>
          <a:lstStyle/>
          <a:p>
            <a:r>
              <a:t>Überblick: Die Satelliten-Quelle zu Pergola und Terrassenüberdachung liefert vor allem einen nützlichen Entscheidungsrahmen: Beide Holzkonstruktionen werden häufig nach ihrem Erscheinungsbild bewertet, obwohl sie unterschiedliche Bauaufgaben erfüllen. Eine offene Pergola strukturiert einen Außenbereich und kann Schatten sowie Begrünung ermöglichen. Eine geschlossene Terrassenüberdachung ist dagegen als Dachfläche mit Wasserführung, Tragwerk und Regenschutz konzipiert. Wer die gewünschte Nutzung vorab klärt, kann Fehlentscheidungen bei Tragfähigkeit, Entwässerung und Genehmigungsfrage vermeiden.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zentrale Leserfrage: Offen oder geschlossen?</a:t>
            </a:r>
          </a:p>
        </p:txBody>
      </p:sp>
      <p:sp>
        <p:nvSpPr>
          <p:cNvPr id="3" name="Content Placeholder 2"/>
          <p:cNvSpPr>
            <a:spLocks noGrp="1"/>
          </p:cNvSpPr>
          <p:nvPr>
            <p:ph idx="1"/>
          </p:nvPr>
        </p:nvSpPr>
        <p:spPr/>
        <p:txBody>
          <a:bodyPr/>
          <a:lstStyle/>
          <a:p>
            <a:pPr>
              <a:defRPr sz="1800"/>
            </a:pPr>
            <a:r>
              <a:t>Die wichtigste Frage lautet: Soll der Bereich primarily verschattet und optisch gegliedert werden, oder soll er bei Regen und wechselhaftem Wetter geschützt nutzbar bleiben? Eine Pergola aus Holz besteht aus Stützen und oberen Bauteilen. Sie lässt Niederschlag largely ungehindert durch und wirkt als Gerüst für Rankpflanzen oder Schattenelemente. Eine Terrassenüberdachung besitzt dagegen eine geschlossene, wasserführende Dachfläche. Mit ihr verändern sich die Anforderungen an Gefälle, Anschlüsse, Entwässerung und die Aufnahme von Lasten. Die Entscheidung sollte daher nicht mit einem favorisierten Profil oder einem äußeren Eindruck beginnen, so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zentrale Leserfrage: Offen oder geschlossen?</a:t>
            </a:r>
          </a:p>
        </p:txBody>
      </p:sp>
      <p:sp>
        <p:nvSpPr>
          <p:cNvPr id="3" name="Content Placeholder 2"/>
          <p:cNvSpPr>
            <a:spLocks noGrp="1"/>
          </p:cNvSpPr>
          <p:nvPr>
            <p:ph idx="1"/>
          </p:nvPr>
        </p:nvSpPr>
        <p:spPr/>
        <p:txBody>
          <a:bodyPr/>
          <a:lstStyle/>
          <a:p>
            <a:pPr>
              <a:defRPr sz="1800"/>
            </a:pPr>
            <a:r>
              <a:t>ndern mit dem Nutzungsziel.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die offene Pergola leisten muss</a:t>
            </a:r>
          </a:p>
        </p:txBody>
      </p:sp>
      <p:sp>
        <p:nvSpPr>
          <p:cNvPr id="3" name="Content Placeholder 2"/>
          <p:cNvSpPr>
            <a:spLocks noGrp="1"/>
          </p:cNvSpPr>
          <p:nvPr>
            <p:ph idx="1"/>
          </p:nvPr>
        </p:nvSpPr>
        <p:spPr/>
        <p:txBody>
          <a:bodyPr/>
          <a:lstStyle/>
          <a:p>
            <a:pPr>
              <a:defRPr sz="1800"/>
            </a:pPr>
            <a:r>
              <a:t>Bei einer offenen Pergola stehen Stützen, Querhölzer und weitere Elemente im Mittelpunkt. Ihre Anordnung bestimmt, wie der Sitzplatz räumlich gefasst wird und wann Schatten auf die Fläche fällt. Wer Begrünung wünscht, muss zusätzliche Lasten und die Feuchte der Pflanzen in der Planung berücksichtigen. Auch die constructiven details am Fuß der Konstruktion sind wichtig: Holz sollte nicht dauerhaft im feuchten Erdreich oder in Wasser stehen. Pfützen, Spritzwasser und Tauwasser müssen ablaufen können. Offen bedeutet in diesem Zusammenhang nicht beliebig. Höhe, Abstände, Ausrichtung und die Windangriffsflächen gehören zu den Fragen, die vor einer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die offene Pergola leisten muss</a:t>
            </a:r>
          </a:p>
        </p:txBody>
      </p:sp>
      <p:sp>
        <p:nvSpPr>
          <p:cNvPr id="3" name="Content Placeholder 2"/>
          <p:cNvSpPr>
            <a:spLocks noGrp="1"/>
          </p:cNvSpPr>
          <p:nvPr>
            <p:ph idx="1"/>
          </p:nvPr>
        </p:nvSpPr>
        <p:spPr/>
        <p:txBody>
          <a:bodyPr/>
          <a:lstStyle/>
          <a:p>
            <a:pPr>
              <a:defRPr sz="1800"/>
            </a:pPr>
            <a:r>
              <a:t> Ausführung geklärt werden müssen.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geschlossene Überdachung mehr Planung verlangt</a:t>
            </a:r>
          </a:p>
        </p:txBody>
      </p:sp>
      <p:sp>
        <p:nvSpPr>
          <p:cNvPr id="3" name="Content Placeholder 2"/>
          <p:cNvSpPr>
            <a:spLocks noGrp="1"/>
          </p:cNvSpPr>
          <p:nvPr>
            <p:ph idx="1"/>
          </p:nvPr>
        </p:nvSpPr>
        <p:spPr/>
        <p:txBody>
          <a:bodyPr/>
          <a:lstStyle/>
          <a:p>
            <a:pPr>
              <a:defRPr sz="1800"/>
            </a:pPr>
            <a:r>
              <a:t>Eine geschlossene Terrassenüberdachung leistet mehr als Schutz vor Regen. Die Dachfläche lenkt Wasser ab, während Sparren, Pfetten und Auflager einentragfähigen Lastpfad bilden. Dafür müssen neben dem Eigengewicht der Dachfläche auch Schneelasten und weitere Einwirkungen berücksichtigt werden. Eine bestehende Holzkonstruktion, Pflasterung oder Plattenoberfläche ist deshalb nicht automatisch ein Nachweis für eine geeignete Gründung. Bei der Wasserführung gehören Gefälle, Rinne, Anschlüsse und die Ableitung in die Planung. Wichtig ist außerdem, dass sich Holzbauteile nicht in ständiger Nässe befinden und abtrocknen können. Beschichtungen ersetz</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geschlossene Überdachung mehr Planung verlangt</a:t>
            </a:r>
          </a:p>
        </p:txBody>
      </p:sp>
      <p:sp>
        <p:nvSpPr>
          <p:cNvPr id="3" name="Content Placeholder 2"/>
          <p:cNvSpPr>
            <a:spLocks noGrp="1"/>
          </p:cNvSpPr>
          <p:nvPr>
            <p:ph idx="1"/>
          </p:nvPr>
        </p:nvSpPr>
        <p:spPr/>
        <p:txBody>
          <a:bodyPr/>
          <a:lstStyle/>
          <a:p>
            <a:pPr>
              <a:defRPr sz="1800"/>
            </a:pPr>
            <a:r>
              <a:t>en keine konstruktive Lösung.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Genehmigungsfrage früh einordnen</a:t>
            </a:r>
          </a:p>
        </p:txBody>
      </p:sp>
      <p:sp>
        <p:nvSpPr>
          <p:cNvPr id="3" name="Content Placeholder 2"/>
          <p:cNvSpPr>
            <a:spLocks noGrp="1"/>
          </p:cNvSpPr>
          <p:nvPr>
            <p:ph idx="1"/>
          </p:nvPr>
        </p:nvSpPr>
        <p:spPr/>
        <p:txBody>
          <a:bodyPr/>
          <a:lstStyle/>
          <a:p>
            <a:pPr>
              <a:defRPr sz="1800"/>
            </a:pPr>
            <a:r>
              <a:t>Ob ein Verfahren erforderlich ist, hängt nach dem vorliegenden Quellinhalt von Baukonstruktion, Größe, Lage und einer Verbindung zum Bestandsgebäude ab. Eine freistehende offene Pergola und eine an ein Haus angeschlossene Überdachung mit Dachfläche werden daher nicht gleich behandelt. In Nordrhein-Westfalen empfiehlt die Quelle, vor der Ausführungsplanung die jeweils geltenden Regelungen zu verfahrensfreien Vorhaben zu prüfen. Eine frühe Abstimmung mit dem Fachbetrieb kann helfen, Bestand, Grundstück, Tragkonzept und Anschlussdetails gemeinsam zu bewerten. So wird aus der allgemeinen Idee eine belastbare Projektbeschreibung.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Diese Angaben machen die Anfrage planbarer</a:t>
            </a:r>
          </a:p>
        </p:txBody>
      </p:sp>
      <p:sp>
        <p:nvSpPr>
          <p:cNvPr id="3" name="Content Placeholder 2"/>
          <p:cNvSpPr>
            <a:spLocks noGrp="1"/>
          </p:cNvSpPr>
          <p:nvPr>
            <p:ph idx="1"/>
          </p:nvPr>
        </p:nvSpPr>
        <p:spPr/>
        <p:txBody>
          <a:bodyPr/>
          <a:lstStyle/>
          <a:p>
            <a:pPr>
              <a:defRPr sz="1800"/>
            </a:pPr>
            <a:r>
              <a:t>Für die weitere Beratung sind konkrete Angaben hilfreich: Standort und Ausrichtung, vorhandene Auflager, Bodenverhältnisse, Abstände zu Gebäuden und Grundstücksgrenzen sowie ungefähre Maße wie Höhe, Spannweite und Fläche. Außerdem sollte das Nutzungsziel benannt werden – Verschattung, Begrünung, Regenschutz oder eine Kombination. Offene Punkte können ergänzt werden, etwa die Frage nach der Entwässerung oder nach einem geeigneten Lastnachweis. Die Themenseite zur Pergola oder Terrassenüberdachung dient dabei als Einstieg in die Funktionsfrage; für die Vertiefung bietet sich ergänzend die Planung der Holzterrasse und des konstruktiven Holzschut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Diese Angaben machen die Anfrage planbarer</a:t>
            </a:r>
          </a:p>
        </p:txBody>
      </p:sp>
      <p:sp>
        <p:nvSpPr>
          <p:cNvPr id="3" name="Content Placeholder 2"/>
          <p:cNvSpPr>
            <a:spLocks noGrp="1"/>
          </p:cNvSpPr>
          <p:nvPr>
            <p:ph idx="1"/>
          </p:nvPr>
        </p:nvSpPr>
        <p:spPr/>
        <p:txBody>
          <a:bodyPr/>
          <a:lstStyle/>
          <a:p>
            <a:pPr>
              <a:defRPr sz="1800"/>
            </a:pPr>
            <a:r>
              <a:t>zes an. So lässt sich der Ratgeber in der übersichtlichen Zusammenfassung und in den ausführlichen Fachinformationen sinnvoll unterscheiden.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Pergola oder Terrassenüberdachung aus Holz: Funktionsvergleich statt Optik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